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Days One"/>
      <p:regular r:id="rId21"/>
    </p:embeddedFont>
    <p:embeddedFont>
      <p:font typeface="Source Sans Pr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SourceSansPro-regular.fntdata"/><Relationship Id="rId21" Type="http://schemas.openxmlformats.org/officeDocument/2006/relationships/font" Target="fonts/DaysOne-regular.fntdata"/><Relationship Id="rId24" Type="http://schemas.openxmlformats.org/officeDocument/2006/relationships/font" Target="fonts/SourceSansPro-italic.fntdata"/><Relationship Id="rId23"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SourceSansPr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g6ad32bc22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g6ad32bc229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8ce5eeb19_2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8ce5eeb19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8ce5eeb19_2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8ce5eeb19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8ce5eeb19_2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8ce5eeb19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8ce5eeb19_2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8ce5eeb19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8ce5eeb19_2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8ce5eeb19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8ce5eeb19_2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8ce5eeb19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bcbfd12f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65bcbfd12f_0_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g89a674b64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89a674b6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g88ce5eeb19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88ce5eeb1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8ce5eeb19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8ce5eeb1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89a674b64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9a674b6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8ce5eeb19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8ce5eeb1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8ce5eeb19_2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8ce5eeb19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8ce5eeb19_2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8ce5eeb19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8ce5eeb19_2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8ce5eeb1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7" name="Shape 7"/>
        <p:cNvGrpSpPr/>
        <p:nvPr/>
      </p:nvGrpSpPr>
      <p:grpSpPr>
        <a:xfrm>
          <a:off x="0" y="0"/>
          <a:ext cx="0" cy="0"/>
          <a:chOff x="0" y="0"/>
          <a:chExt cx="0" cy="0"/>
        </a:xfrm>
      </p:grpSpPr>
      <p:sp>
        <p:nvSpPr>
          <p:cNvPr id="8" name="Google Shape;8;p2"/>
          <p:cNvSpPr txBox="1"/>
          <p:nvPr>
            <p:ph type="title"/>
          </p:nvPr>
        </p:nvSpPr>
        <p:spPr>
          <a:xfrm>
            <a:off x="1984350" y="1790876"/>
            <a:ext cx="5151900" cy="131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solidFill>
                  <a:srgbClr val="FFFFFF"/>
                </a:solidFill>
                <a:latin typeface="Days One"/>
                <a:ea typeface="Days One"/>
                <a:cs typeface="Days One"/>
                <a:sym typeface="Days 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9" name="Google Shape;9;p2"/>
          <p:cNvPicPr preferRelativeResize="0"/>
          <p:nvPr/>
        </p:nvPicPr>
        <p:blipFill>
          <a:blip r:embed="rId3">
            <a:alphaModFix/>
          </a:blip>
          <a:stretch>
            <a:fillRect/>
          </a:stretch>
        </p:blipFill>
        <p:spPr>
          <a:xfrm>
            <a:off x="422025" y="395475"/>
            <a:ext cx="2292600" cy="820700"/>
          </a:xfrm>
          <a:prstGeom prst="rect">
            <a:avLst/>
          </a:prstGeom>
          <a:noFill/>
          <a:ln>
            <a:noFill/>
          </a:ln>
        </p:spPr>
      </p:pic>
      <p:pic>
        <p:nvPicPr>
          <p:cNvPr id="10" name="Google Shape;10;p2"/>
          <p:cNvPicPr preferRelativeResize="0"/>
          <p:nvPr/>
        </p:nvPicPr>
        <p:blipFill rotWithShape="1">
          <a:blip r:embed="rId4">
            <a:alphaModFix/>
          </a:blip>
          <a:srcRect b="0" l="0" r="0" t="0"/>
          <a:stretch/>
        </p:blipFill>
        <p:spPr>
          <a:xfrm>
            <a:off x="6595195" y="395472"/>
            <a:ext cx="2173782" cy="820700"/>
          </a:xfrm>
          <a:prstGeom prst="rect">
            <a:avLst/>
          </a:prstGeom>
          <a:noFill/>
          <a:ln>
            <a:noFill/>
          </a:ln>
        </p:spPr>
      </p:pic>
      <p:sp>
        <p:nvSpPr>
          <p:cNvPr id="11" name="Google Shape;11;p2"/>
          <p:cNvSpPr txBox="1"/>
          <p:nvPr>
            <p:ph idx="1" type="subTitle"/>
          </p:nvPr>
        </p:nvSpPr>
        <p:spPr>
          <a:xfrm>
            <a:off x="1984350" y="3262400"/>
            <a:ext cx="5151900" cy="131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latin typeface="Source Sans Pro"/>
                <a:ea typeface="Source Sans Pro"/>
                <a:cs typeface="Source Sans Pro"/>
                <a:sym typeface="Source Sans Pr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 name="Shape 12"/>
        <p:cNvGrpSpPr/>
        <p:nvPr/>
      </p:nvGrpSpPr>
      <p:grpSpPr>
        <a:xfrm>
          <a:off x="0" y="0"/>
          <a:ext cx="0" cy="0"/>
          <a:chOff x="0" y="0"/>
          <a:chExt cx="0" cy="0"/>
        </a:xfrm>
      </p:grpSpPr>
      <p:sp>
        <p:nvSpPr>
          <p:cNvPr id="13" name="Google Shape;13;p3"/>
          <p:cNvSpPr/>
          <p:nvPr/>
        </p:nvSpPr>
        <p:spPr>
          <a:xfrm>
            <a:off x="-125" y="0"/>
            <a:ext cx="9144000" cy="4370700"/>
          </a:xfrm>
          <a:prstGeom prst="rect">
            <a:avLst/>
          </a:prstGeom>
          <a:solidFill>
            <a:srgbClr val="154748">
              <a:alpha val="4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 name="Google Shape;14;p3"/>
          <p:cNvPicPr preferRelativeResize="0"/>
          <p:nvPr/>
        </p:nvPicPr>
        <p:blipFill>
          <a:blip r:embed="rId2">
            <a:alphaModFix/>
          </a:blip>
          <a:stretch>
            <a:fillRect/>
          </a:stretch>
        </p:blipFill>
        <p:spPr>
          <a:xfrm>
            <a:off x="7399825" y="4464575"/>
            <a:ext cx="1500550" cy="537150"/>
          </a:xfrm>
          <a:prstGeom prst="rect">
            <a:avLst/>
          </a:prstGeom>
          <a:noFill/>
          <a:ln>
            <a:noFill/>
          </a:ln>
        </p:spPr>
      </p:pic>
      <p:sp>
        <p:nvSpPr>
          <p:cNvPr id="15" name="Google Shape;15;p3"/>
          <p:cNvSpPr txBox="1"/>
          <p:nvPr>
            <p:ph type="title"/>
          </p:nvPr>
        </p:nvSpPr>
        <p:spPr>
          <a:xfrm>
            <a:off x="468925" y="290800"/>
            <a:ext cx="8224200" cy="86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200">
                <a:solidFill>
                  <a:srgbClr val="FFFFFF"/>
                </a:solidFill>
                <a:latin typeface="Days One"/>
                <a:ea typeface="Days One"/>
                <a:cs typeface="Days One"/>
                <a:sym typeface="Days 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 name="Google Shape;16;p3"/>
          <p:cNvSpPr txBox="1"/>
          <p:nvPr>
            <p:ph idx="1" type="body"/>
          </p:nvPr>
        </p:nvSpPr>
        <p:spPr>
          <a:xfrm>
            <a:off x="459825" y="1363125"/>
            <a:ext cx="7915200" cy="25899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1pPr>
            <a:lvl2pPr indent="-355600" lvl="1" marL="9144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2pPr>
            <a:lvl3pPr indent="-355600" lvl="2" marL="13716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3pPr>
            <a:lvl4pPr indent="-355600" lvl="3" marL="18288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4pPr>
            <a:lvl5pPr indent="-355600" lvl="4" marL="22860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5pPr>
            <a:lvl6pPr indent="-355600" lvl="5" marL="27432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6pPr>
            <a:lvl7pPr indent="-355600" lvl="6" marL="32004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7pPr>
            <a:lvl8pPr indent="-355600" lvl="7" marL="36576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8pPr>
            <a:lvl9pPr indent="-355600" lvl="8" marL="41148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11">
    <p:spTree>
      <p:nvGrpSpPr>
        <p:cNvPr id="17" name="Shape 17"/>
        <p:cNvGrpSpPr/>
        <p:nvPr/>
      </p:nvGrpSpPr>
      <p:grpSpPr>
        <a:xfrm>
          <a:off x="0" y="0"/>
          <a:ext cx="0" cy="0"/>
          <a:chOff x="0" y="0"/>
          <a:chExt cx="0" cy="0"/>
        </a:xfrm>
      </p:grpSpPr>
      <p:sp>
        <p:nvSpPr>
          <p:cNvPr id="18" name="Google Shape;18;p4"/>
          <p:cNvSpPr/>
          <p:nvPr/>
        </p:nvSpPr>
        <p:spPr>
          <a:xfrm>
            <a:off x="-125" y="0"/>
            <a:ext cx="9144000" cy="4370700"/>
          </a:xfrm>
          <a:prstGeom prst="rect">
            <a:avLst/>
          </a:prstGeom>
          <a:solidFill>
            <a:srgbClr val="154748">
              <a:alpha val="4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CUSTOM_10">
    <p:spTree>
      <p:nvGrpSpPr>
        <p:cNvPr id="19" name="Shape 19"/>
        <p:cNvGrpSpPr/>
        <p:nvPr/>
      </p:nvGrpSpPr>
      <p:grpSpPr>
        <a:xfrm>
          <a:off x="0" y="0"/>
          <a:ext cx="0" cy="0"/>
          <a:chOff x="0" y="0"/>
          <a:chExt cx="0" cy="0"/>
        </a:xfrm>
      </p:grpSpPr>
      <p:sp>
        <p:nvSpPr>
          <p:cNvPr id="20" name="Google Shape;20;p5"/>
          <p:cNvSpPr/>
          <p:nvPr/>
        </p:nvSpPr>
        <p:spPr>
          <a:xfrm>
            <a:off x="-125" y="0"/>
            <a:ext cx="9144000" cy="4370700"/>
          </a:xfrm>
          <a:prstGeom prst="rect">
            <a:avLst/>
          </a:prstGeom>
          <a:solidFill>
            <a:srgbClr val="154748">
              <a:alpha val="4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5"/>
          <p:cNvPicPr preferRelativeResize="0"/>
          <p:nvPr/>
        </p:nvPicPr>
        <p:blipFill>
          <a:blip r:embed="rId2">
            <a:alphaModFix/>
          </a:blip>
          <a:stretch>
            <a:fillRect/>
          </a:stretch>
        </p:blipFill>
        <p:spPr>
          <a:xfrm>
            <a:off x="7399825" y="4464575"/>
            <a:ext cx="1500550" cy="537150"/>
          </a:xfrm>
          <a:prstGeom prst="rect">
            <a:avLst/>
          </a:prstGeom>
          <a:noFill/>
          <a:ln>
            <a:noFill/>
          </a:ln>
        </p:spPr>
      </p:pic>
      <p:sp>
        <p:nvSpPr>
          <p:cNvPr id="22" name="Google Shape;22;p5"/>
          <p:cNvSpPr txBox="1"/>
          <p:nvPr/>
        </p:nvSpPr>
        <p:spPr>
          <a:xfrm>
            <a:off x="468925" y="290800"/>
            <a:ext cx="8224200" cy="86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200">
              <a:solidFill>
                <a:srgbClr val="FFFFFF"/>
              </a:solidFill>
              <a:latin typeface="Days One"/>
              <a:ea typeface="Days One"/>
              <a:cs typeface="Days One"/>
              <a:sym typeface="Days One"/>
            </a:endParaRPr>
          </a:p>
        </p:txBody>
      </p:sp>
      <p:sp>
        <p:nvSpPr>
          <p:cNvPr id="23" name="Google Shape;23;p5"/>
          <p:cNvSpPr txBox="1"/>
          <p:nvPr>
            <p:ph type="title"/>
          </p:nvPr>
        </p:nvSpPr>
        <p:spPr>
          <a:xfrm>
            <a:off x="468925" y="290800"/>
            <a:ext cx="8224200" cy="86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200">
                <a:solidFill>
                  <a:srgbClr val="FFFFFF"/>
                </a:solidFill>
                <a:latin typeface="Days One"/>
                <a:ea typeface="Days One"/>
                <a:cs typeface="Days One"/>
                <a:sym typeface="Days 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ith picture" type="secHead">
  <p:cSld name="SECTION_HEADER">
    <p:spTree>
      <p:nvGrpSpPr>
        <p:cNvPr id="24" name="Shape 24"/>
        <p:cNvGrpSpPr/>
        <p:nvPr/>
      </p:nvGrpSpPr>
      <p:grpSpPr>
        <a:xfrm>
          <a:off x="0" y="0"/>
          <a:ext cx="0" cy="0"/>
          <a:chOff x="0" y="0"/>
          <a:chExt cx="0" cy="0"/>
        </a:xfrm>
      </p:grpSpPr>
      <p:sp>
        <p:nvSpPr>
          <p:cNvPr id="25" name="Google Shape;25;p6"/>
          <p:cNvSpPr/>
          <p:nvPr/>
        </p:nvSpPr>
        <p:spPr>
          <a:xfrm>
            <a:off x="-125" y="0"/>
            <a:ext cx="9144000" cy="4370700"/>
          </a:xfrm>
          <a:prstGeom prst="rect">
            <a:avLst/>
          </a:prstGeom>
          <a:solidFill>
            <a:srgbClr val="154748">
              <a:alpha val="4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 name="Google Shape;26;p6"/>
          <p:cNvPicPr preferRelativeResize="0"/>
          <p:nvPr/>
        </p:nvPicPr>
        <p:blipFill>
          <a:blip r:embed="rId2">
            <a:alphaModFix/>
          </a:blip>
          <a:stretch>
            <a:fillRect/>
          </a:stretch>
        </p:blipFill>
        <p:spPr>
          <a:xfrm>
            <a:off x="7399825" y="4464575"/>
            <a:ext cx="1500550" cy="537150"/>
          </a:xfrm>
          <a:prstGeom prst="rect">
            <a:avLst/>
          </a:prstGeom>
          <a:noFill/>
          <a:ln>
            <a:noFill/>
          </a:ln>
        </p:spPr>
      </p:pic>
      <p:pic>
        <p:nvPicPr>
          <p:cNvPr id="27" name="Google Shape;27;p6"/>
          <p:cNvPicPr preferRelativeResize="0"/>
          <p:nvPr/>
        </p:nvPicPr>
        <p:blipFill>
          <a:blip r:embed="rId3">
            <a:alphaModFix/>
          </a:blip>
          <a:stretch>
            <a:fillRect/>
          </a:stretch>
        </p:blipFill>
        <p:spPr>
          <a:xfrm>
            <a:off x="650179" y="1249125"/>
            <a:ext cx="1689484" cy="1541925"/>
          </a:xfrm>
          <a:prstGeom prst="rect">
            <a:avLst/>
          </a:prstGeom>
          <a:noFill/>
          <a:ln>
            <a:noFill/>
          </a:ln>
        </p:spPr>
      </p:pic>
      <p:sp>
        <p:nvSpPr>
          <p:cNvPr id="28" name="Google Shape;28;p6"/>
          <p:cNvSpPr txBox="1"/>
          <p:nvPr>
            <p:ph type="title"/>
          </p:nvPr>
        </p:nvSpPr>
        <p:spPr>
          <a:xfrm>
            <a:off x="468925" y="290800"/>
            <a:ext cx="8224200" cy="86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200">
                <a:solidFill>
                  <a:srgbClr val="FFFFFF"/>
                </a:solidFill>
                <a:latin typeface="Days One"/>
                <a:ea typeface="Days One"/>
                <a:cs typeface="Days One"/>
                <a:sym typeface="Days 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 name="Google Shape;29;p6"/>
          <p:cNvSpPr txBox="1"/>
          <p:nvPr>
            <p:ph idx="1" type="body"/>
          </p:nvPr>
        </p:nvSpPr>
        <p:spPr>
          <a:xfrm>
            <a:off x="2703325" y="1249125"/>
            <a:ext cx="4696500" cy="27039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1pPr>
            <a:lvl2pPr indent="-355600" lvl="1" marL="9144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2pPr>
            <a:lvl3pPr indent="-355600" lvl="2" marL="13716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3pPr>
            <a:lvl4pPr indent="-355600" lvl="3" marL="18288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4pPr>
            <a:lvl5pPr indent="-355600" lvl="4" marL="22860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5pPr>
            <a:lvl6pPr indent="-355600" lvl="5" marL="27432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6pPr>
            <a:lvl7pPr indent="-355600" lvl="6" marL="32004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7pPr>
            <a:lvl8pPr indent="-355600" lvl="7" marL="36576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8pPr>
            <a:lvl9pPr indent="-355600" lvl="8" marL="4114800" rtl="0">
              <a:spcBef>
                <a:spcPts val="0"/>
              </a:spcBef>
              <a:spcAft>
                <a:spcPts val="0"/>
              </a:spcAft>
              <a:buClr>
                <a:srgbClr val="FFFFFF"/>
              </a:buClr>
              <a:buSzPts val="2000"/>
              <a:buFont typeface="Source Sans Pro"/>
              <a:buChar char="■"/>
              <a:defRPr sz="20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5">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7"/>
          <p:cNvSpPr txBox="1"/>
          <p:nvPr/>
        </p:nvSpPr>
        <p:spPr>
          <a:xfrm>
            <a:off x="0" y="1868100"/>
            <a:ext cx="9144000" cy="1102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FFFFFF"/>
                </a:solidFill>
                <a:latin typeface="Days One"/>
                <a:ea typeface="Days One"/>
                <a:cs typeface="Days One"/>
                <a:sym typeface="Days One"/>
              </a:rPr>
              <a:t>Thank you!</a:t>
            </a:r>
            <a:endParaRPr sz="3400">
              <a:solidFill>
                <a:srgbClr val="FFFFFF"/>
              </a:solidFill>
              <a:latin typeface="Days One"/>
              <a:ea typeface="Days One"/>
              <a:cs typeface="Days One"/>
              <a:sym typeface="Days One"/>
            </a:endParaRPr>
          </a:p>
        </p:txBody>
      </p:sp>
      <p:pic>
        <p:nvPicPr>
          <p:cNvPr id="32" name="Google Shape;32;p7"/>
          <p:cNvPicPr preferRelativeResize="0"/>
          <p:nvPr/>
        </p:nvPicPr>
        <p:blipFill>
          <a:blip r:embed="rId3">
            <a:alphaModFix/>
          </a:blip>
          <a:stretch>
            <a:fillRect/>
          </a:stretch>
        </p:blipFill>
        <p:spPr>
          <a:xfrm>
            <a:off x="422025" y="395475"/>
            <a:ext cx="2292600" cy="820700"/>
          </a:xfrm>
          <a:prstGeom prst="rect">
            <a:avLst/>
          </a:prstGeom>
          <a:noFill/>
          <a:ln>
            <a:noFill/>
          </a:ln>
        </p:spPr>
      </p:pic>
      <p:pic>
        <p:nvPicPr>
          <p:cNvPr id="33" name="Google Shape;33;p7"/>
          <p:cNvPicPr preferRelativeResize="0"/>
          <p:nvPr/>
        </p:nvPicPr>
        <p:blipFill rotWithShape="1">
          <a:blip r:embed="rId4">
            <a:alphaModFix/>
          </a:blip>
          <a:srcRect b="0" l="0" r="0" t="0"/>
          <a:stretch/>
        </p:blipFill>
        <p:spPr>
          <a:xfrm>
            <a:off x="6595195" y="395472"/>
            <a:ext cx="2173782" cy="82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125" y="0"/>
            <a:ext cx="9144000" cy="4370700"/>
          </a:xfrm>
          <a:prstGeom prst="rect">
            <a:avLst/>
          </a:prstGeom>
          <a:solidFill>
            <a:srgbClr val="154748">
              <a:alpha val="4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18.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hyperlink" Target="https://docs.google.com/spreadsheets/d/1Dfb-wDPqqpTDejEnIxmv9MWyFDD0gUsJf-45zrJ-GKs/edit#gid=0" TargetMode="External"/><Relationship Id="rId6" Type="http://schemas.openxmlformats.org/officeDocument/2006/relationships/hyperlink" Target="https://github.com/cvlucian/owasp_top_10_maturity_categories_for_security_champions" TargetMode="External"/><Relationship Id="rId7" Type="http://schemas.openxmlformats.org/officeDocument/2006/relationships/hyperlink" Target="https://docs.google.com/presentation/d/19k9NafiDJjl81sN9Ufp8NENS1-TttPyVIgilavgbzFg/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securitystack.co"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1" Type="http://schemas.openxmlformats.org/officeDocument/2006/relationships/hyperlink" Target="https://www.veracode.com/sites/default/files/pdf/resources/ipapers/how-to-turn-developers-into-security-champions/index.html" TargetMode="External"/><Relationship Id="rId10" Type="http://schemas.openxmlformats.org/officeDocument/2006/relationships/hyperlink" Target="https://wiki.mozilla.org/Security/Champions" TargetMode="External"/><Relationship Id="rId13" Type="http://schemas.openxmlformats.org/officeDocument/2006/relationships/hyperlink" Target="https://owasp.org/www-pdf-archive/OWASP_Bucharest_2017_Antukh.pdf" TargetMode="External"/><Relationship Id="rId12" Type="http://schemas.openxmlformats.org/officeDocument/2006/relationships/hyperlink" Target="https://www.checkmarx.com/2016/05/01/need-appsec-champion-sid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ithub.com/c0rdis/security-champions-playbook" TargetMode="External"/><Relationship Id="rId4" Type="http://schemas.openxmlformats.org/officeDocument/2006/relationships/hyperlink" Target="https://docs.google.com/document/d/1t9tLkN31VsP7aRODNB4qeh7HKeA4o4OLaeiCOSElAXI/edit" TargetMode="External"/><Relationship Id="rId9" Type="http://schemas.openxmlformats.org/officeDocument/2006/relationships/hyperlink" Target="https://www.sans.org/cyber-security-summit/archives/file/summit-archive-1533741610.pdf" TargetMode="External"/><Relationship Id="rId5" Type="http://schemas.openxmlformats.org/officeDocument/2006/relationships/hyperlink" Target="https://owaspsamm.org/" TargetMode="External"/><Relationship Id="rId6" Type="http://schemas.openxmlformats.org/officeDocument/2006/relationships/hyperlink" Target="https://www.bsimm.com/content/dam/bsimm/reports/bsimm10.pdf" TargetMode="External"/><Relationship Id="rId7" Type="http://schemas.openxmlformats.org/officeDocument/2006/relationships/hyperlink" Target="http://safecode.org/wp-content/uploads/2019/02/Security-Champions-2019-.pdf" TargetMode="External"/><Relationship Id="rId8" Type="http://schemas.openxmlformats.org/officeDocument/2006/relationships/hyperlink" Target="https://nvd.nist.gov/800-53/Rev4/control/PM-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owaspsamm.org/" TargetMode="External"/><Relationship Id="rId4" Type="http://schemas.openxmlformats.org/officeDocument/2006/relationships/hyperlink" Target="https://www.bsimm.com/" TargetMode="External"/><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github.com/owasp/Maturity-Models" TargetMode="External"/><Relationship Id="rId4" Type="http://schemas.openxmlformats.org/officeDocument/2006/relationships/hyperlink" Target="https://owaspsamm.org/user-day/samm-dashboard/" TargetMode="External"/><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 name="Shape 37"/>
        <p:cNvGrpSpPr/>
        <p:nvPr/>
      </p:nvGrpSpPr>
      <p:grpSpPr>
        <a:xfrm>
          <a:off x="0" y="0"/>
          <a:ext cx="0" cy="0"/>
          <a:chOff x="0" y="0"/>
          <a:chExt cx="0" cy="0"/>
        </a:xfrm>
      </p:grpSpPr>
      <p:sp>
        <p:nvSpPr>
          <p:cNvPr id="38" name="Google Shape;38;p8"/>
          <p:cNvSpPr txBox="1"/>
          <p:nvPr>
            <p:ph idx="1" type="subTitle"/>
          </p:nvPr>
        </p:nvSpPr>
        <p:spPr>
          <a:xfrm>
            <a:off x="311025" y="3711625"/>
            <a:ext cx="5151900" cy="13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SAMM User Day</a:t>
            </a:r>
            <a:endParaRPr/>
          </a:p>
          <a:p>
            <a:pPr indent="0" lvl="0" marL="0" rtl="0" algn="l">
              <a:spcBef>
                <a:spcPts val="0"/>
              </a:spcBef>
              <a:spcAft>
                <a:spcPts val="0"/>
              </a:spcAft>
              <a:buNone/>
            </a:pPr>
            <a:r>
              <a:rPr lang="en-US"/>
              <a:t>June 16th, 2020</a:t>
            </a:r>
            <a:endParaRPr/>
          </a:p>
        </p:txBody>
      </p:sp>
      <p:pic>
        <p:nvPicPr>
          <p:cNvPr id="39" name="Google Shape;39;p8"/>
          <p:cNvPicPr preferRelativeResize="0"/>
          <p:nvPr/>
        </p:nvPicPr>
        <p:blipFill>
          <a:blip r:embed="rId4">
            <a:alphaModFix/>
          </a:blip>
          <a:stretch>
            <a:fillRect/>
          </a:stretch>
        </p:blipFill>
        <p:spPr>
          <a:xfrm>
            <a:off x="3611350" y="1713425"/>
            <a:ext cx="4819650" cy="2571750"/>
          </a:xfrm>
          <a:prstGeom prst="rect">
            <a:avLst/>
          </a:prstGeom>
          <a:noFill/>
          <a:ln>
            <a:noFill/>
          </a:ln>
        </p:spPr>
      </p:pic>
      <p:pic>
        <p:nvPicPr>
          <p:cNvPr id="40" name="Google Shape;40;p8"/>
          <p:cNvPicPr preferRelativeResize="0"/>
          <p:nvPr/>
        </p:nvPicPr>
        <p:blipFill>
          <a:blip r:embed="rId5">
            <a:alphaModFix/>
          </a:blip>
          <a:stretch>
            <a:fillRect/>
          </a:stretch>
        </p:blipFill>
        <p:spPr>
          <a:xfrm>
            <a:off x="3689975" y="1792025"/>
            <a:ext cx="828675" cy="82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7"/>
          <p:cNvPicPr preferRelativeResize="0"/>
          <p:nvPr/>
        </p:nvPicPr>
        <p:blipFill>
          <a:blip r:embed="rId3">
            <a:alphaModFix/>
          </a:blip>
          <a:stretch>
            <a:fillRect/>
          </a:stretch>
        </p:blipFill>
        <p:spPr>
          <a:xfrm>
            <a:off x="1215625" y="658350"/>
            <a:ext cx="6712750" cy="3581900"/>
          </a:xfrm>
          <a:prstGeom prst="rect">
            <a:avLst/>
          </a:prstGeom>
          <a:noFill/>
          <a:ln>
            <a:noFill/>
          </a:ln>
        </p:spPr>
      </p:pic>
      <p:pic>
        <p:nvPicPr>
          <p:cNvPr id="106" name="Google Shape;106;p17"/>
          <p:cNvPicPr preferRelativeResize="0"/>
          <p:nvPr/>
        </p:nvPicPr>
        <p:blipFill>
          <a:blip r:embed="rId4">
            <a:alphaModFix/>
          </a:blip>
          <a:stretch>
            <a:fillRect/>
          </a:stretch>
        </p:blipFill>
        <p:spPr>
          <a:xfrm>
            <a:off x="1320350" y="758850"/>
            <a:ext cx="1026800" cy="102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How to recognise? How to reward? revisited...</a:t>
            </a:r>
            <a:endParaRPr/>
          </a:p>
        </p:txBody>
      </p:sp>
      <p:pic>
        <p:nvPicPr>
          <p:cNvPr id="112" name="Google Shape;112;p18"/>
          <p:cNvPicPr preferRelativeResize="0"/>
          <p:nvPr/>
        </p:nvPicPr>
        <p:blipFill>
          <a:blip r:embed="rId3">
            <a:alphaModFix/>
          </a:blip>
          <a:stretch>
            <a:fillRect/>
          </a:stretch>
        </p:blipFill>
        <p:spPr>
          <a:xfrm>
            <a:off x="943900" y="1250425"/>
            <a:ext cx="7274254" cy="3684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SC App</a:t>
            </a:r>
            <a:endParaRPr/>
          </a:p>
        </p:txBody>
      </p:sp>
      <p:pic>
        <p:nvPicPr>
          <p:cNvPr id="118" name="Google Shape;118;p19"/>
          <p:cNvPicPr preferRelativeResize="0"/>
          <p:nvPr/>
        </p:nvPicPr>
        <p:blipFill>
          <a:blip r:embed="rId3">
            <a:alphaModFix/>
          </a:blip>
          <a:stretch>
            <a:fillRect/>
          </a:stretch>
        </p:blipFill>
        <p:spPr>
          <a:xfrm>
            <a:off x="352800" y="384902"/>
            <a:ext cx="5455748" cy="2981151"/>
          </a:xfrm>
          <a:prstGeom prst="rect">
            <a:avLst/>
          </a:prstGeom>
          <a:noFill/>
          <a:ln>
            <a:noFill/>
          </a:ln>
        </p:spPr>
      </p:pic>
      <p:pic>
        <p:nvPicPr>
          <p:cNvPr id="119" name="Google Shape;119;p19"/>
          <p:cNvPicPr preferRelativeResize="0"/>
          <p:nvPr/>
        </p:nvPicPr>
        <p:blipFill>
          <a:blip r:embed="rId4">
            <a:alphaModFix/>
          </a:blip>
          <a:stretch>
            <a:fillRect/>
          </a:stretch>
        </p:blipFill>
        <p:spPr>
          <a:xfrm>
            <a:off x="3160150" y="2279749"/>
            <a:ext cx="5813625" cy="2682475"/>
          </a:xfrm>
          <a:prstGeom prst="rect">
            <a:avLst/>
          </a:prstGeom>
          <a:noFill/>
          <a:ln>
            <a:noFill/>
          </a:ln>
        </p:spPr>
      </p:pic>
      <p:sp>
        <p:nvSpPr>
          <p:cNvPr id="120" name="Google Shape;120;p19"/>
          <p:cNvSpPr txBox="1"/>
          <p:nvPr/>
        </p:nvSpPr>
        <p:spPr>
          <a:xfrm>
            <a:off x="5973775" y="1742975"/>
            <a:ext cx="3000000" cy="5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latin typeface="Source Sans Pro"/>
                <a:ea typeface="Source Sans Pro"/>
                <a:cs typeface="Source Sans Pro"/>
                <a:sym typeface="Source Sans Pro"/>
              </a:rPr>
              <a:t>Open Sourced</a:t>
            </a:r>
            <a:r>
              <a:rPr lang="en-US" sz="1800">
                <a:solidFill>
                  <a:schemeClr val="lt1"/>
                </a:solidFill>
                <a:latin typeface="Source Sans Pro"/>
                <a:ea typeface="Source Sans Pro"/>
                <a:cs typeface="Source Sans Pro"/>
                <a:sym typeface="Source Sans Pro"/>
              </a:rPr>
              <a:t> soon!</a:t>
            </a:r>
            <a:endParaRPr/>
          </a:p>
        </p:txBody>
      </p:sp>
      <p:sp>
        <p:nvSpPr>
          <p:cNvPr id="121" name="Google Shape;121;p19"/>
          <p:cNvSpPr txBox="1"/>
          <p:nvPr/>
        </p:nvSpPr>
        <p:spPr>
          <a:xfrm>
            <a:off x="307875" y="3795875"/>
            <a:ext cx="3000000" cy="9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latin typeface="Source Sans Pro"/>
                <a:ea typeface="Source Sans Pro"/>
                <a:cs typeface="Source Sans Pro"/>
                <a:sym typeface="Source Sans Pro"/>
              </a:rPr>
              <a:t>Excel vers</a:t>
            </a:r>
            <a:r>
              <a:rPr lang="en-US" sz="1800">
                <a:solidFill>
                  <a:srgbClr val="FFFFFF"/>
                </a:solidFill>
                <a:latin typeface="Source Sans Pro"/>
                <a:ea typeface="Source Sans Pro"/>
                <a:cs typeface="Source Sans Pro"/>
                <a:sym typeface="Source Sans Pro"/>
              </a:rPr>
              <a:t>ion </a:t>
            </a:r>
            <a:r>
              <a:rPr lang="en-US" sz="1800" u="sng">
                <a:solidFill>
                  <a:srgbClr val="FFFFFF"/>
                </a:solidFill>
                <a:latin typeface="Source Sans Pro"/>
                <a:ea typeface="Source Sans Pro"/>
                <a:cs typeface="Source Sans Pro"/>
                <a:sym typeface="Source Sans Pro"/>
                <a:hlinkClick r:id="rId5"/>
              </a:rPr>
              <a:t>HERE</a:t>
            </a:r>
            <a:r>
              <a:rPr lang="en-US" sz="1800">
                <a:solidFill>
                  <a:srgbClr val="FFFFFF"/>
                </a:solidFill>
                <a:latin typeface="Source Sans Pro"/>
                <a:ea typeface="Source Sans Pro"/>
                <a:cs typeface="Source Sans Pro"/>
                <a:sym typeface="Source Sans Pro"/>
              </a:rPr>
              <a:t> </a:t>
            </a:r>
            <a:endParaRPr sz="18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US" sz="1800">
                <a:solidFill>
                  <a:srgbClr val="FFFFFF"/>
                </a:solidFill>
                <a:latin typeface="Source Sans Pro"/>
                <a:ea typeface="Source Sans Pro"/>
                <a:cs typeface="Source Sans Pro"/>
                <a:sym typeface="Source Sans Pro"/>
              </a:rPr>
              <a:t>GitHub </a:t>
            </a:r>
            <a:r>
              <a:rPr lang="en-US" sz="1800" u="sng">
                <a:solidFill>
                  <a:srgbClr val="FFFFFF"/>
                </a:solidFill>
                <a:latin typeface="Source Sans Pro"/>
                <a:ea typeface="Source Sans Pro"/>
                <a:cs typeface="Source Sans Pro"/>
                <a:sym typeface="Source Sans Pro"/>
                <a:hlinkClick r:id="rId6"/>
              </a:rPr>
              <a:t>HERE</a:t>
            </a:r>
            <a:endParaRPr sz="18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US" sz="1800">
                <a:solidFill>
                  <a:srgbClr val="FFFFFF"/>
                </a:solidFill>
                <a:latin typeface="Source Sans Pro"/>
                <a:ea typeface="Source Sans Pro"/>
                <a:cs typeface="Source Sans Pro"/>
                <a:sym typeface="Source Sans Pro"/>
              </a:rPr>
              <a:t>This presentation </a:t>
            </a:r>
            <a:r>
              <a:rPr lang="en-US" sz="1800" u="sng">
                <a:solidFill>
                  <a:srgbClr val="FFFFFF"/>
                </a:solidFill>
                <a:latin typeface="Source Sans Pro"/>
                <a:ea typeface="Source Sans Pro"/>
                <a:cs typeface="Source Sans Pro"/>
                <a:sym typeface="Source Sans Pro"/>
                <a:hlinkClick r:id="rId7"/>
              </a:rPr>
              <a:t>HERE</a:t>
            </a:r>
            <a:endParaRPr sz="1800">
              <a:solidFill>
                <a:srgbClr val="FFFFFF"/>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Detail...</a:t>
            </a:r>
            <a:endParaRPr/>
          </a:p>
        </p:txBody>
      </p:sp>
      <p:pic>
        <p:nvPicPr>
          <p:cNvPr id="127" name="Google Shape;127;p20"/>
          <p:cNvPicPr preferRelativeResize="0"/>
          <p:nvPr/>
        </p:nvPicPr>
        <p:blipFill>
          <a:blip r:embed="rId3">
            <a:alphaModFix/>
          </a:blip>
          <a:stretch>
            <a:fillRect/>
          </a:stretch>
        </p:blipFill>
        <p:spPr>
          <a:xfrm>
            <a:off x="152400" y="1154200"/>
            <a:ext cx="8839201" cy="36277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Detail</a:t>
            </a:r>
            <a:r>
              <a:rPr lang="en-US"/>
              <a:t>...</a:t>
            </a:r>
            <a:endParaRPr/>
          </a:p>
        </p:txBody>
      </p:sp>
      <p:pic>
        <p:nvPicPr>
          <p:cNvPr id="133" name="Google Shape;133;p21"/>
          <p:cNvPicPr preferRelativeResize="0"/>
          <p:nvPr/>
        </p:nvPicPr>
        <p:blipFill>
          <a:blip r:embed="rId3">
            <a:alphaModFix/>
          </a:blip>
          <a:stretch>
            <a:fillRect/>
          </a:stretch>
        </p:blipFill>
        <p:spPr>
          <a:xfrm>
            <a:off x="152400" y="1306600"/>
            <a:ext cx="8839204" cy="2578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Why do this? Support SCs...</a:t>
            </a:r>
            <a:endParaRPr/>
          </a:p>
        </p:txBody>
      </p:sp>
      <p:sp>
        <p:nvSpPr>
          <p:cNvPr id="139" name="Google Shape;139;p22"/>
          <p:cNvSpPr txBox="1"/>
          <p:nvPr>
            <p:ph idx="1" type="body"/>
          </p:nvPr>
        </p:nvSpPr>
        <p:spPr>
          <a:xfrm>
            <a:off x="168450" y="1217150"/>
            <a:ext cx="8759700" cy="258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sz="1800"/>
              <a:t>In better understanding how to contribute to different areas of Security</a:t>
            </a:r>
            <a:endParaRPr sz="1800"/>
          </a:p>
          <a:p>
            <a:pPr indent="-342900" lvl="0" marL="457200" rtl="0" algn="l">
              <a:spcBef>
                <a:spcPts val="0"/>
              </a:spcBef>
              <a:spcAft>
                <a:spcPts val="0"/>
              </a:spcAft>
              <a:buSzPts val="1800"/>
              <a:buChar char="●"/>
            </a:pPr>
            <a:r>
              <a:rPr lang="en-US" sz="1800"/>
              <a:t>Diversify their security knowledge and experience – maturity as a Security Champion</a:t>
            </a:r>
            <a:endParaRPr sz="1800"/>
          </a:p>
          <a:p>
            <a:pPr indent="-342900" lvl="0" marL="457200" rtl="0" algn="l">
              <a:spcBef>
                <a:spcPts val="0"/>
              </a:spcBef>
              <a:spcAft>
                <a:spcPts val="0"/>
              </a:spcAft>
              <a:buSzPts val="1800"/>
              <a:buChar char="●"/>
            </a:pPr>
            <a:r>
              <a:rPr lang="en-US" sz="1800"/>
              <a:t>Into getting recognised and rewarded for their work and ideas</a:t>
            </a:r>
            <a:endParaRPr sz="1800"/>
          </a:p>
          <a:p>
            <a:pPr indent="-342900" lvl="0" marL="457200" rtl="0" algn="l">
              <a:spcBef>
                <a:spcPts val="0"/>
              </a:spcBef>
              <a:spcAft>
                <a:spcPts val="0"/>
              </a:spcAft>
              <a:buSzPts val="1800"/>
              <a:buChar char="●"/>
            </a:pPr>
            <a:r>
              <a:rPr lang="en-US" sz="1800"/>
              <a:t>Keep track of progress and prove through example</a:t>
            </a:r>
            <a:endParaRPr sz="1800"/>
          </a:p>
          <a:p>
            <a:pPr indent="-342900" lvl="0" marL="457200" rtl="0" algn="l">
              <a:spcBef>
                <a:spcPts val="0"/>
              </a:spcBef>
              <a:spcAft>
                <a:spcPts val="0"/>
              </a:spcAft>
              <a:buSzPts val="1800"/>
              <a:buChar char="●"/>
            </a:pPr>
            <a:r>
              <a:rPr lang="en-US" sz="1800"/>
              <a:t>To complete</a:t>
            </a:r>
            <a:r>
              <a:rPr lang="en-US" sz="1800">
                <a:solidFill>
                  <a:srgbClr val="FFFFFF"/>
                </a:solidFill>
              </a:rPr>
              <a:t> skills tournaments and assessments that the sec team organise</a:t>
            </a:r>
            <a:endParaRPr sz="1800"/>
          </a:p>
          <a:p>
            <a:pPr indent="-342900" lvl="0" marL="457200" rtl="0" algn="l">
              <a:spcBef>
                <a:spcPts val="0"/>
              </a:spcBef>
              <a:spcAft>
                <a:spcPts val="0"/>
              </a:spcAft>
              <a:buSzPts val="1800"/>
              <a:buChar char="●"/>
            </a:pPr>
            <a:r>
              <a:rPr lang="en-US" sz="1800"/>
              <a:t>Demonstrate their skills through different competitions and assessments</a:t>
            </a:r>
            <a:endParaRPr sz="1800"/>
          </a:p>
          <a:p>
            <a:pPr indent="-342900" lvl="0" marL="457200" rtl="0" algn="l">
              <a:spcBef>
                <a:spcPts val="0"/>
              </a:spcBef>
              <a:spcAft>
                <a:spcPts val="0"/>
              </a:spcAft>
              <a:buSzPts val="1800"/>
              <a:buChar char="●"/>
            </a:pPr>
            <a:r>
              <a:rPr lang="en-US" sz="1800"/>
              <a:t>Fulfil their objectives towards security contributing with ??% of their time</a:t>
            </a:r>
            <a:endParaRPr sz="1800"/>
          </a:p>
          <a:p>
            <a:pPr indent="-342900" lvl="0" marL="457200" rtl="0" algn="l">
              <a:spcBef>
                <a:spcPts val="0"/>
              </a:spcBef>
              <a:spcAft>
                <a:spcPts val="0"/>
              </a:spcAft>
              <a:buSzPts val="1800"/>
              <a:buChar char="●"/>
            </a:pPr>
            <a:r>
              <a:rPr lang="en-US" sz="1800"/>
              <a:t>Measure the efficiency of the team security training and activities by comparing team maturity points with software</a:t>
            </a:r>
            <a:r>
              <a:rPr lang="en-US" sz="1800">
                <a:solidFill>
                  <a:schemeClr val="lt1"/>
                </a:solidFill>
              </a:rPr>
              <a:t> vulnerability stats </a:t>
            </a:r>
            <a:endParaRPr sz="1800"/>
          </a:p>
          <a:p>
            <a:pPr indent="-342900" lvl="0" marL="457200" rtl="0" algn="l">
              <a:spcBef>
                <a:spcPts val="0"/>
              </a:spcBef>
              <a:spcAft>
                <a:spcPts val="0"/>
              </a:spcAft>
              <a:buSzPts val="1800"/>
              <a:buChar char="●"/>
            </a:pPr>
            <a:r>
              <a:rPr lang="en-US" sz="1800"/>
              <a:t>Grow and build a capability able to run security alone</a:t>
            </a:r>
            <a:endParaRPr sz="1800"/>
          </a:p>
          <a:p>
            <a:pPr indent="-342900" lvl="0" marL="457200" rtl="0" algn="l">
              <a:spcBef>
                <a:spcPts val="0"/>
              </a:spcBef>
              <a:spcAft>
                <a:spcPts val="0"/>
              </a:spcAft>
              <a:buSzPts val="1800"/>
              <a:buChar char="●"/>
            </a:pPr>
            <a:r>
              <a:rPr lang="en-US" sz="1800"/>
              <a:t>Develop a career in Security by joining the sec team</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p23"/>
          <p:cNvPicPr preferRelativeResize="0"/>
          <p:nvPr/>
        </p:nvPicPr>
        <p:blipFill>
          <a:blip r:embed="rId4">
            <a:alphaModFix/>
          </a:blip>
          <a:stretch>
            <a:fillRect/>
          </a:stretch>
        </p:blipFill>
        <p:spPr>
          <a:xfrm>
            <a:off x="2510775" y="1354050"/>
            <a:ext cx="394335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 name="Shape 44"/>
        <p:cNvGrpSpPr/>
        <p:nvPr/>
      </p:nvGrpSpPr>
      <p:grpSpPr>
        <a:xfrm>
          <a:off x="0" y="0"/>
          <a:ext cx="0" cy="0"/>
          <a:chOff x="0" y="0"/>
          <a:chExt cx="0" cy="0"/>
        </a:xfrm>
      </p:grpSpPr>
      <p:sp>
        <p:nvSpPr>
          <p:cNvPr id="45" name="Google Shape;45;p9"/>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Presenting</a:t>
            </a:r>
            <a:endParaRPr/>
          </a:p>
        </p:txBody>
      </p:sp>
      <p:sp>
        <p:nvSpPr>
          <p:cNvPr id="46" name="Google Shape;46;p9"/>
          <p:cNvSpPr txBox="1"/>
          <p:nvPr>
            <p:ph idx="1" type="body"/>
          </p:nvPr>
        </p:nvSpPr>
        <p:spPr>
          <a:xfrm>
            <a:off x="2703325" y="1249125"/>
            <a:ext cx="5663400" cy="27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rgbClr val="6AA84F"/>
                </a:highlight>
              </a:rPr>
              <a:t>Lucian Corlan</a:t>
            </a:r>
            <a:r>
              <a:rPr lang="en-US"/>
              <a:t> @securitystack </a:t>
            </a:r>
            <a:endParaRPr/>
          </a:p>
          <a:p>
            <a:pPr indent="0" lvl="0" marL="0" rtl="0" algn="l">
              <a:spcBef>
                <a:spcPts val="0"/>
              </a:spcBef>
              <a:spcAft>
                <a:spcPts val="0"/>
              </a:spcAft>
              <a:buNone/>
            </a:pPr>
            <a:r>
              <a:t/>
            </a:r>
            <a:endParaRPr>
              <a:highlight>
                <a:srgbClr val="6AA84F"/>
              </a:highlight>
            </a:endParaRPr>
          </a:p>
          <a:p>
            <a:pPr indent="0" lvl="0" marL="0" rtl="0" algn="l">
              <a:spcBef>
                <a:spcPts val="0"/>
              </a:spcBef>
              <a:spcAft>
                <a:spcPts val="0"/>
              </a:spcAft>
              <a:buNone/>
            </a:pPr>
            <a:r>
              <a:rPr lang="en-US"/>
              <a:t>Currently </a:t>
            </a:r>
            <a:r>
              <a:rPr lang="en-US"/>
              <a:t>@Sage - AppSec Head</a:t>
            </a:r>
            <a:endParaRPr/>
          </a:p>
          <a:p>
            <a:pPr indent="0" lvl="0" marL="0" rtl="0" algn="l">
              <a:spcBef>
                <a:spcPts val="0"/>
              </a:spcBef>
              <a:spcAft>
                <a:spcPts val="0"/>
              </a:spcAft>
              <a:buNone/>
            </a:pPr>
            <a:r>
              <a:rPr lang="en-US"/>
              <a:t>Used to be a BIG4 consultant</a:t>
            </a:r>
            <a:endParaRPr/>
          </a:p>
          <a:p>
            <a:pPr indent="0" lvl="0" marL="0" rtl="0" algn="l">
              <a:spcBef>
                <a:spcPts val="0"/>
              </a:spcBef>
              <a:spcAft>
                <a:spcPts val="0"/>
              </a:spcAft>
              <a:buNone/>
            </a:pPr>
            <a:r>
              <a:rPr lang="en-US"/>
              <a:t>Used to be the OWASP Cluj-Napoca Romania CL</a:t>
            </a:r>
            <a:endParaRPr/>
          </a:p>
          <a:p>
            <a:pPr indent="0" lvl="0" marL="0" rtl="0" algn="l">
              <a:spcBef>
                <a:spcPts val="0"/>
              </a:spcBef>
              <a:spcAft>
                <a:spcPts val="0"/>
              </a:spcAft>
              <a:buNone/>
            </a:pPr>
            <a:r>
              <a:rPr lang="en-US"/>
              <a:t>Doing Security since 2006, hacking since 1999</a:t>
            </a:r>
            <a:endParaRPr/>
          </a:p>
          <a:p>
            <a:pPr indent="0" lvl="0" marL="0" rtl="0" algn="l">
              <a:spcBef>
                <a:spcPts val="0"/>
              </a:spcBef>
              <a:spcAft>
                <a:spcPts val="0"/>
              </a:spcAft>
              <a:buNone/>
            </a:pPr>
            <a:r>
              <a:rPr lang="en-US"/>
              <a:t>Supporting the OWASP London UK Chapter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Check my security weekly @</a:t>
            </a:r>
            <a:endParaRPr/>
          </a:p>
          <a:p>
            <a:pPr indent="0" lvl="0" marL="0" rtl="0" algn="l">
              <a:spcBef>
                <a:spcPts val="0"/>
              </a:spcBef>
              <a:spcAft>
                <a:spcPts val="0"/>
              </a:spcAft>
              <a:buClr>
                <a:schemeClr val="dk1"/>
              </a:buClr>
              <a:buSzPts val="1100"/>
              <a:buFont typeface="Arial"/>
              <a:buNone/>
            </a:pPr>
            <a:r>
              <a:rPr lang="en-US" u="sng">
                <a:solidFill>
                  <a:schemeClr val="hlink"/>
                </a:solidFill>
                <a:highlight>
                  <a:srgbClr val="6AA84F"/>
                </a:highlight>
                <a:hlinkClick r:id="rId3"/>
              </a:rPr>
              <a:t>www.securitystack.co</a:t>
            </a:r>
            <a:r>
              <a:rPr lang="en-US">
                <a:solidFill>
                  <a:schemeClr val="lt1"/>
                </a:solidFill>
                <a:highlight>
                  <a:srgbClr val="6AA84F"/>
                </a:highlight>
              </a:rPr>
              <a:t> </a:t>
            </a:r>
            <a:endParaRPr/>
          </a:p>
          <a:p>
            <a:pPr indent="0" lvl="0" marL="0" rtl="0" algn="l">
              <a:spcBef>
                <a:spcPts val="0"/>
              </a:spcBef>
              <a:spcAft>
                <a:spcPts val="0"/>
              </a:spcAft>
              <a:buNone/>
            </a:pPr>
            <a:r>
              <a:t/>
            </a:r>
            <a:endParaRPr/>
          </a:p>
        </p:txBody>
      </p:sp>
      <p:pic>
        <p:nvPicPr>
          <p:cNvPr id="47" name="Google Shape;47;p9"/>
          <p:cNvPicPr preferRelativeResize="0"/>
          <p:nvPr/>
        </p:nvPicPr>
        <p:blipFill>
          <a:blip r:embed="rId4">
            <a:alphaModFix/>
          </a:blip>
          <a:stretch>
            <a:fillRect/>
          </a:stretch>
        </p:blipFill>
        <p:spPr>
          <a:xfrm>
            <a:off x="564050" y="1154200"/>
            <a:ext cx="1868525" cy="1868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 name="Shape 51"/>
        <p:cNvGrpSpPr/>
        <p:nvPr/>
      </p:nvGrpSpPr>
      <p:grpSpPr>
        <a:xfrm>
          <a:off x="0" y="0"/>
          <a:ext cx="0" cy="0"/>
          <a:chOff x="0" y="0"/>
          <a:chExt cx="0" cy="0"/>
        </a:xfrm>
      </p:grpSpPr>
      <p:pic>
        <p:nvPicPr>
          <p:cNvPr id="52" name="Google Shape;52;p10"/>
          <p:cNvPicPr preferRelativeResize="0"/>
          <p:nvPr/>
        </p:nvPicPr>
        <p:blipFill>
          <a:blip r:embed="rId3">
            <a:alphaModFix/>
          </a:blip>
          <a:stretch>
            <a:fillRect/>
          </a:stretch>
        </p:blipFill>
        <p:spPr>
          <a:xfrm>
            <a:off x="152400" y="3437242"/>
            <a:ext cx="3399800" cy="1593658"/>
          </a:xfrm>
          <a:prstGeom prst="rect">
            <a:avLst/>
          </a:prstGeom>
          <a:noFill/>
          <a:ln>
            <a:noFill/>
          </a:ln>
        </p:spPr>
      </p:pic>
      <p:pic>
        <p:nvPicPr>
          <p:cNvPr id="53" name="Google Shape;53;p10"/>
          <p:cNvPicPr preferRelativeResize="0"/>
          <p:nvPr/>
        </p:nvPicPr>
        <p:blipFill>
          <a:blip r:embed="rId4">
            <a:alphaModFix/>
          </a:blip>
          <a:stretch>
            <a:fillRect/>
          </a:stretch>
        </p:blipFill>
        <p:spPr>
          <a:xfrm>
            <a:off x="6071438" y="419400"/>
            <a:ext cx="2908936" cy="2078071"/>
          </a:xfrm>
          <a:prstGeom prst="rect">
            <a:avLst/>
          </a:prstGeom>
          <a:noFill/>
          <a:ln>
            <a:noFill/>
          </a:ln>
        </p:spPr>
      </p:pic>
      <p:sp>
        <p:nvSpPr>
          <p:cNvPr id="54" name="Google Shape;54;p10"/>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Security Champions</a:t>
            </a:r>
            <a:endParaRPr/>
          </a:p>
        </p:txBody>
      </p:sp>
      <p:pic>
        <p:nvPicPr>
          <p:cNvPr id="55" name="Google Shape;55;p10"/>
          <p:cNvPicPr preferRelativeResize="0"/>
          <p:nvPr/>
        </p:nvPicPr>
        <p:blipFill>
          <a:blip r:embed="rId5">
            <a:alphaModFix/>
          </a:blip>
          <a:stretch>
            <a:fillRect/>
          </a:stretch>
        </p:blipFill>
        <p:spPr>
          <a:xfrm>
            <a:off x="3433927" y="1086825"/>
            <a:ext cx="2698486" cy="3700551"/>
          </a:xfrm>
          <a:prstGeom prst="rect">
            <a:avLst/>
          </a:prstGeom>
          <a:noFill/>
          <a:ln>
            <a:noFill/>
          </a:ln>
        </p:spPr>
      </p:pic>
      <p:pic>
        <p:nvPicPr>
          <p:cNvPr id="56" name="Google Shape;56;p10"/>
          <p:cNvPicPr preferRelativeResize="0"/>
          <p:nvPr/>
        </p:nvPicPr>
        <p:blipFill>
          <a:blip r:embed="rId6">
            <a:alphaModFix/>
          </a:blip>
          <a:stretch>
            <a:fillRect/>
          </a:stretch>
        </p:blipFill>
        <p:spPr>
          <a:xfrm>
            <a:off x="309625" y="1154200"/>
            <a:ext cx="2926978" cy="2062605"/>
          </a:xfrm>
          <a:prstGeom prst="rect">
            <a:avLst/>
          </a:prstGeom>
          <a:noFill/>
          <a:ln>
            <a:noFill/>
          </a:ln>
        </p:spPr>
      </p:pic>
      <p:pic>
        <p:nvPicPr>
          <p:cNvPr id="57" name="Google Shape;57;p10"/>
          <p:cNvPicPr preferRelativeResize="0"/>
          <p:nvPr/>
        </p:nvPicPr>
        <p:blipFill>
          <a:blip r:embed="rId7">
            <a:alphaModFix/>
          </a:blip>
          <a:stretch>
            <a:fillRect/>
          </a:stretch>
        </p:blipFill>
        <p:spPr>
          <a:xfrm>
            <a:off x="6611238" y="2312971"/>
            <a:ext cx="1717005" cy="2251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1"/>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Currently recommended by </a:t>
            </a:r>
            <a:endParaRPr/>
          </a:p>
        </p:txBody>
      </p:sp>
      <p:sp>
        <p:nvSpPr>
          <p:cNvPr id="63" name="Google Shape;63;p11"/>
          <p:cNvSpPr txBox="1"/>
          <p:nvPr>
            <p:ph idx="1" type="body"/>
          </p:nvPr>
        </p:nvSpPr>
        <p:spPr>
          <a:xfrm>
            <a:off x="459825" y="1363125"/>
            <a:ext cx="7915200" cy="258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200">
                <a:solidFill>
                  <a:srgbClr val="FFFFFF"/>
                </a:solidFill>
              </a:rPr>
              <a:t>–OWASP Security Champions Playbook</a:t>
            </a:r>
            <a:r>
              <a:rPr lang="en-US" sz="2200" u="sng">
                <a:solidFill>
                  <a:srgbClr val="FFFFFF"/>
                </a:solidFill>
                <a:hlinkClick r:id="rId3"/>
              </a:rPr>
              <a:t> HERE</a:t>
            </a:r>
            <a:r>
              <a:rPr lang="en-US" sz="2200">
                <a:solidFill>
                  <a:srgbClr val="FFFFFF"/>
                </a:solidFill>
              </a:rPr>
              <a:t> Survey </a:t>
            </a:r>
            <a:r>
              <a:rPr lang="en-US" sz="2200" u="sng">
                <a:solidFill>
                  <a:srgbClr val="FFFFFF"/>
                </a:solidFill>
                <a:hlinkClick r:id="rId4"/>
              </a:rPr>
              <a:t>HERE</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–OWASP SAMM v2 (yay!) </a:t>
            </a:r>
            <a:r>
              <a:rPr lang="en-US" sz="2200" u="sng">
                <a:solidFill>
                  <a:srgbClr val="FFFFFF"/>
                </a:solidFill>
                <a:hlinkClick r:id="rId5"/>
              </a:rPr>
              <a:t>HERE</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–BSIMM v10 </a:t>
            </a:r>
            <a:r>
              <a:rPr lang="en-US" sz="2200" u="sng">
                <a:solidFill>
                  <a:srgbClr val="FFFFFF"/>
                </a:solidFill>
                <a:hlinkClick r:id="rId6"/>
              </a:rPr>
              <a:t>HERE</a:t>
            </a:r>
            <a:endParaRPr sz="2200">
              <a:solidFill>
                <a:srgbClr val="FFFFFF"/>
              </a:solidFill>
            </a:endParaRPr>
          </a:p>
          <a:p>
            <a:pPr indent="0" lvl="0" marL="0" rtl="0" algn="l">
              <a:spcBef>
                <a:spcPts val="0"/>
              </a:spcBef>
              <a:spcAft>
                <a:spcPts val="0"/>
              </a:spcAft>
              <a:buNone/>
            </a:pPr>
            <a:r>
              <a:rPr lang="en-US" sz="2200">
                <a:solidFill>
                  <a:srgbClr val="FFFFFF"/>
                </a:solidFill>
              </a:rPr>
              <a:t>–SAFECode guide (2019)</a:t>
            </a:r>
            <a:r>
              <a:rPr lang="en-US" sz="2200" u="sng">
                <a:solidFill>
                  <a:srgbClr val="FFFFFF"/>
                </a:solidFill>
                <a:hlinkClick r:id="rId7"/>
              </a:rPr>
              <a:t> HERE</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–NIST Special Publication 800-53 (Rev. 4) </a:t>
            </a:r>
            <a:r>
              <a:rPr lang="en-US" sz="2200" u="sng">
                <a:solidFill>
                  <a:srgbClr val="FFFFFF"/>
                </a:solidFill>
                <a:hlinkClick r:id="rId8"/>
              </a:rPr>
              <a:t>HERE</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–SANS </a:t>
            </a:r>
            <a:r>
              <a:rPr lang="en-US" sz="2200" u="sng">
                <a:solidFill>
                  <a:srgbClr val="FFFFFF"/>
                </a:solidFill>
                <a:hlinkClick r:id="rId9"/>
              </a:rPr>
              <a:t>HERE</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–Mozilla </a:t>
            </a:r>
            <a:r>
              <a:rPr lang="en-US" sz="2200" u="sng">
                <a:solidFill>
                  <a:srgbClr val="FFFFFF"/>
                </a:solidFill>
                <a:hlinkClick r:id="rId10"/>
              </a:rPr>
              <a:t>HERE</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–Veracode </a:t>
            </a:r>
            <a:r>
              <a:rPr lang="en-US" sz="2200" u="sng">
                <a:solidFill>
                  <a:srgbClr val="FFFFFF"/>
                </a:solidFill>
                <a:hlinkClick r:id="rId11"/>
              </a:rPr>
              <a:t>HERE</a:t>
            </a:r>
            <a:r>
              <a:rPr lang="en-US" sz="2200">
                <a:solidFill>
                  <a:srgbClr val="FFFFFF"/>
                </a:solidFill>
              </a:rPr>
              <a:t>, Checkmarx </a:t>
            </a:r>
            <a:r>
              <a:rPr lang="en-US" sz="2200" u="sng">
                <a:solidFill>
                  <a:srgbClr val="FFFFFF"/>
                </a:solidFill>
                <a:hlinkClick r:id="rId12"/>
              </a:rPr>
              <a:t>HERE</a:t>
            </a:r>
            <a:r>
              <a:rPr lang="en-US" sz="2200">
                <a:solidFill>
                  <a:srgbClr val="FFFFFF"/>
                </a:solidFill>
              </a:rPr>
              <a:t> and others […?]</a:t>
            </a:r>
            <a:endParaRPr sz="2200">
              <a:solidFill>
                <a:srgbClr val="FFFFFF"/>
              </a:solidFill>
            </a:endParaRPr>
          </a:p>
          <a:p>
            <a:pPr indent="0" lvl="0" marL="0" rtl="0" algn="l">
              <a:spcBef>
                <a:spcPts val="0"/>
              </a:spcBef>
              <a:spcAft>
                <a:spcPts val="0"/>
              </a:spcAft>
              <a:buClr>
                <a:schemeClr val="dk1"/>
              </a:buClr>
              <a:buSzPts val="1100"/>
              <a:buFont typeface="Arial"/>
              <a:buNone/>
            </a:pPr>
            <a:r>
              <a:t/>
            </a:r>
            <a:endParaRPr sz="2200">
              <a:solidFill>
                <a:srgbClr val="FFFFFF"/>
              </a:solidFill>
            </a:endParaRPr>
          </a:p>
          <a:p>
            <a:pPr indent="0" lvl="0" marL="0" rtl="0" algn="l">
              <a:spcBef>
                <a:spcPts val="0"/>
              </a:spcBef>
              <a:spcAft>
                <a:spcPts val="0"/>
              </a:spcAft>
              <a:buClr>
                <a:schemeClr val="dk1"/>
              </a:buClr>
              <a:buSzPts val="1100"/>
              <a:buFont typeface="Arial"/>
              <a:buNone/>
            </a:pPr>
            <a:r>
              <a:rPr lang="en-US" sz="2200">
                <a:solidFill>
                  <a:srgbClr val="FFFFFF"/>
                </a:solidFill>
              </a:rPr>
              <a:t>Previous OWASP presentation on Champions </a:t>
            </a:r>
            <a:r>
              <a:rPr lang="en-US" sz="2200" u="sng">
                <a:solidFill>
                  <a:srgbClr val="FFFFFF"/>
                </a:solidFill>
                <a:hlinkClick r:id="rId13"/>
              </a:rPr>
              <a:t>HERE</a:t>
            </a:r>
            <a:endParaRPr sz="22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2"/>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Why Security Champions?</a:t>
            </a:r>
            <a:endParaRPr/>
          </a:p>
          <a:p>
            <a:pPr indent="0" lvl="0" marL="0" rtl="0" algn="l">
              <a:spcBef>
                <a:spcPts val="0"/>
              </a:spcBef>
              <a:spcAft>
                <a:spcPts val="0"/>
              </a:spcAft>
              <a:buNone/>
            </a:pPr>
            <a:r>
              <a:rPr lang="en-US"/>
              <a:t>AppSec Initiative Maturity</a:t>
            </a:r>
            <a:endParaRPr>
              <a:solidFill>
                <a:srgbClr val="FFFFFF"/>
              </a:solidFill>
            </a:endParaRPr>
          </a:p>
        </p:txBody>
      </p:sp>
      <p:sp>
        <p:nvSpPr>
          <p:cNvPr id="69" name="Google Shape;69;p12"/>
          <p:cNvSpPr txBox="1"/>
          <p:nvPr/>
        </p:nvSpPr>
        <p:spPr>
          <a:xfrm>
            <a:off x="303200" y="1341300"/>
            <a:ext cx="4042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FFFFFF"/>
                </a:solidFill>
                <a:latin typeface="Source Sans Pro"/>
                <a:ea typeface="Source Sans Pro"/>
                <a:cs typeface="Source Sans Pro"/>
                <a:sym typeface="Source Sans Pro"/>
              </a:rPr>
              <a:t>Application Security maturity is assessed as part of a drive to increase development teams’ awareness and use of security within the SDLC. </a:t>
            </a:r>
            <a:endParaRPr sz="19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US" sz="1900">
                <a:solidFill>
                  <a:srgbClr val="FFFFFF"/>
                </a:solidFill>
                <a:latin typeface="Source Sans Pro"/>
                <a:ea typeface="Source Sans Pro"/>
                <a:cs typeface="Source Sans Pro"/>
                <a:sym typeface="Source Sans Pro"/>
              </a:rPr>
              <a:t>In this respect, </a:t>
            </a:r>
            <a:r>
              <a:rPr lang="en-US" sz="1900" u="sng">
                <a:solidFill>
                  <a:srgbClr val="FFFFFF"/>
                </a:solidFill>
                <a:latin typeface="Source Sans Pro"/>
                <a:ea typeface="Source Sans Pro"/>
                <a:cs typeface="Source Sans Pro"/>
                <a:sym typeface="Source Sans Pro"/>
                <a:hlinkClick r:id="rId3"/>
              </a:rPr>
              <a:t>OWASP SAMM</a:t>
            </a:r>
            <a:r>
              <a:rPr lang="en-US" sz="1900">
                <a:solidFill>
                  <a:srgbClr val="FFFFFF"/>
                </a:solidFill>
                <a:latin typeface="Source Sans Pro"/>
                <a:ea typeface="Source Sans Pro"/>
                <a:cs typeface="Source Sans Pro"/>
                <a:sym typeface="Source Sans Pro"/>
              </a:rPr>
              <a:t> and</a:t>
            </a:r>
            <a:r>
              <a:rPr lang="en-US" sz="1900" u="sng">
                <a:solidFill>
                  <a:srgbClr val="FFFFFF"/>
                </a:solidFill>
                <a:latin typeface="Source Sans Pro"/>
                <a:ea typeface="Source Sans Pro"/>
                <a:cs typeface="Source Sans Pro"/>
                <a:sym typeface="Source Sans Pro"/>
                <a:hlinkClick r:id="rId4"/>
              </a:rPr>
              <a:t> BSIMM</a:t>
            </a:r>
            <a:r>
              <a:rPr lang="en-US" sz="1900">
                <a:solidFill>
                  <a:srgbClr val="FFFFFF"/>
                </a:solidFill>
                <a:latin typeface="Source Sans Pro"/>
                <a:ea typeface="Source Sans Pro"/>
                <a:cs typeface="Source Sans Pro"/>
                <a:sym typeface="Source Sans Pro"/>
              </a:rPr>
              <a:t> are used for continuous Application Security Initiative Maturity (continuous) improvement. </a:t>
            </a:r>
            <a:endParaRPr sz="19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t/>
            </a:r>
            <a:endParaRPr sz="19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US" sz="1900">
                <a:solidFill>
                  <a:srgbClr val="FFFFFF"/>
                </a:solidFill>
                <a:latin typeface="Source Sans Pro"/>
                <a:ea typeface="Source Sans Pro"/>
                <a:cs typeface="Source Sans Pro"/>
                <a:sym typeface="Source Sans Pro"/>
              </a:rPr>
              <a:t>The Security Champions are a key element of the model. </a:t>
            </a:r>
            <a:endParaRPr sz="1500">
              <a:solidFill>
                <a:srgbClr val="FFFFFF"/>
              </a:solidFill>
              <a:latin typeface="Source Sans Pro"/>
              <a:ea typeface="Source Sans Pro"/>
              <a:cs typeface="Source Sans Pro"/>
              <a:sym typeface="Source Sans Pro"/>
            </a:endParaRPr>
          </a:p>
        </p:txBody>
      </p:sp>
      <p:pic>
        <p:nvPicPr>
          <p:cNvPr id="70" name="Google Shape;70;p12"/>
          <p:cNvPicPr preferRelativeResize="0"/>
          <p:nvPr/>
        </p:nvPicPr>
        <p:blipFill>
          <a:blip r:embed="rId5">
            <a:alphaModFix/>
          </a:blip>
          <a:stretch>
            <a:fillRect/>
          </a:stretch>
        </p:blipFill>
        <p:spPr>
          <a:xfrm>
            <a:off x="4321125" y="1407675"/>
            <a:ext cx="4816250" cy="268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3"/>
          <p:cNvSpPr txBox="1"/>
          <p:nvPr>
            <p:ph type="title"/>
          </p:nvPr>
        </p:nvSpPr>
        <p:spPr>
          <a:xfrm>
            <a:off x="468925" y="290800"/>
            <a:ext cx="80436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OWASP SAMM &amp; Champions</a:t>
            </a:r>
            <a:endParaRPr/>
          </a:p>
        </p:txBody>
      </p:sp>
      <p:sp>
        <p:nvSpPr>
          <p:cNvPr id="76" name="Google Shape;76;p13"/>
          <p:cNvSpPr txBox="1"/>
          <p:nvPr>
            <p:ph idx="1" type="body"/>
          </p:nvPr>
        </p:nvSpPr>
        <p:spPr>
          <a:xfrm>
            <a:off x="219800" y="972000"/>
            <a:ext cx="5712900" cy="2589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US" sz="1300"/>
              <a:t>ML1: Have you identified a Security Champion for each dev  team?</a:t>
            </a:r>
            <a:endParaRPr sz="1300"/>
          </a:p>
          <a:p>
            <a:pPr indent="-311150" lvl="1" marL="914400" rtl="0" algn="l">
              <a:spcBef>
                <a:spcPts val="0"/>
              </a:spcBef>
              <a:spcAft>
                <a:spcPts val="0"/>
              </a:spcAft>
              <a:buSzPts val="1300"/>
              <a:buChar char="○"/>
            </a:pPr>
            <a:r>
              <a:rPr lang="en-US" sz="1300"/>
              <a:t>Security Champions receive appropriate training.</a:t>
            </a:r>
            <a:endParaRPr sz="1300"/>
          </a:p>
          <a:p>
            <a:pPr indent="-311150" lvl="1" marL="914400" rtl="0" algn="l">
              <a:spcBef>
                <a:spcPts val="0"/>
              </a:spcBef>
              <a:spcAft>
                <a:spcPts val="0"/>
              </a:spcAft>
              <a:buSzPts val="1300"/>
              <a:buChar char="○"/>
            </a:pPr>
            <a:r>
              <a:rPr lang="en-US" sz="1300"/>
              <a:t>Is training customized for individual roles such as developers, testers, or security champions?</a:t>
            </a:r>
            <a:endParaRPr sz="1300"/>
          </a:p>
          <a:p>
            <a:pPr indent="-311150" lvl="1" marL="914400" rtl="0" algn="l">
              <a:spcBef>
                <a:spcPts val="0"/>
              </a:spcBef>
              <a:spcAft>
                <a:spcPts val="0"/>
              </a:spcAft>
              <a:buSzPts val="1300"/>
              <a:buChar char="○"/>
            </a:pPr>
            <a:r>
              <a:rPr lang="en-US" sz="1300"/>
              <a:t>You train your architects, security champions, and other stakeholders on how to do practical threat modeling.</a:t>
            </a:r>
            <a:endParaRPr sz="1300"/>
          </a:p>
          <a:p>
            <a:pPr indent="-311150" lvl="1" marL="914400" rtl="0" algn="l">
              <a:spcBef>
                <a:spcPts val="0"/>
              </a:spcBef>
              <a:spcAft>
                <a:spcPts val="0"/>
              </a:spcAft>
              <a:buSzPts val="1300"/>
              <a:buChar char="○"/>
            </a:pPr>
            <a:r>
              <a:rPr lang="en-US" sz="1300"/>
              <a:t>Application Security and Dev teams receive periodic briefings from Security Champions on the overall status of security initiatives and fixes.</a:t>
            </a:r>
            <a:endParaRPr sz="1300"/>
          </a:p>
          <a:p>
            <a:pPr indent="-311150" lvl="1" marL="914400" rtl="0" algn="l">
              <a:spcBef>
                <a:spcPts val="0"/>
              </a:spcBef>
              <a:spcAft>
                <a:spcPts val="0"/>
              </a:spcAft>
              <a:buSzPts val="1300"/>
              <a:buChar char="○"/>
            </a:pPr>
            <a:r>
              <a:rPr lang="en-US" sz="1300"/>
              <a:t>The Security Champion reviews the results of external testing before adding to the application backlog.</a:t>
            </a:r>
            <a:endParaRPr sz="1300"/>
          </a:p>
          <a:p>
            <a:pPr indent="-311150" lvl="0" marL="457200" rtl="0" algn="l">
              <a:spcBef>
                <a:spcPts val="0"/>
              </a:spcBef>
              <a:spcAft>
                <a:spcPts val="0"/>
              </a:spcAft>
              <a:buSzPts val="1300"/>
              <a:buChar char="●"/>
            </a:pPr>
            <a:r>
              <a:rPr lang="en-US" sz="1300"/>
              <a:t>ML2: Product Champions are responsible for promoting the use of specific security tools.</a:t>
            </a:r>
            <a:endParaRPr sz="1300"/>
          </a:p>
          <a:p>
            <a:pPr indent="-311150" lvl="0" marL="457200" rtl="0" algn="l">
              <a:spcBef>
                <a:spcPts val="0"/>
              </a:spcBef>
              <a:spcAft>
                <a:spcPts val="0"/>
              </a:spcAft>
              <a:buSzPts val="1300"/>
              <a:buChar char="●"/>
            </a:pPr>
            <a:r>
              <a:rPr lang="en-US" sz="1300"/>
              <a:t>ML3: Develop a platform to help identify future members of the Secure Software Center of Excellence, or ‘Security Champions’ based on their expertise and willingness to help others.</a:t>
            </a:r>
            <a:endParaRPr sz="1300"/>
          </a:p>
        </p:txBody>
      </p:sp>
      <p:sp>
        <p:nvSpPr>
          <p:cNvPr id="77" name="Google Shape;77;p13"/>
          <p:cNvSpPr txBox="1"/>
          <p:nvPr/>
        </p:nvSpPr>
        <p:spPr>
          <a:xfrm>
            <a:off x="219800" y="4375025"/>
            <a:ext cx="7225800" cy="4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Source Sans Pro"/>
                <a:ea typeface="Source Sans Pro"/>
                <a:cs typeface="Source Sans Pro"/>
                <a:sym typeface="Source Sans Pro"/>
              </a:rPr>
              <a:t>Source: OWASP SAMM 2 and OWASP </a:t>
            </a:r>
            <a:r>
              <a:rPr lang="en-US" sz="2000">
                <a:solidFill>
                  <a:srgbClr val="FFFFFF"/>
                </a:solidFill>
                <a:latin typeface="Source Sans Pro"/>
                <a:ea typeface="Source Sans Pro"/>
                <a:cs typeface="Source Sans Pro"/>
                <a:sym typeface="Source Sans Pro"/>
              </a:rPr>
              <a:t>Maturity Models </a:t>
            </a:r>
            <a:r>
              <a:rPr lang="en-US" sz="2000" u="sng">
                <a:solidFill>
                  <a:srgbClr val="FFFFFF"/>
                </a:solidFill>
                <a:latin typeface="Source Sans Pro"/>
                <a:ea typeface="Source Sans Pro"/>
                <a:cs typeface="Source Sans Pro"/>
                <a:sym typeface="Source Sans Pro"/>
                <a:hlinkClick r:id="rId3"/>
              </a:rPr>
              <a:t>HERE</a:t>
            </a:r>
            <a:endParaRPr>
              <a:solidFill>
                <a:srgbClr val="FFFFFF"/>
              </a:solidFill>
            </a:endParaRPr>
          </a:p>
          <a:p>
            <a:pPr indent="0" lvl="0" marL="0" rtl="0" algn="l">
              <a:spcBef>
                <a:spcPts val="0"/>
              </a:spcBef>
              <a:spcAft>
                <a:spcPts val="0"/>
              </a:spcAft>
              <a:buNone/>
            </a:pPr>
            <a:r>
              <a:rPr lang="en-US">
                <a:solidFill>
                  <a:srgbClr val="FFFFFF"/>
                </a:solidFill>
              </a:rPr>
              <a:t>Check out Satish’s </a:t>
            </a:r>
            <a:r>
              <a:rPr lang="en-US" u="sng">
                <a:solidFill>
                  <a:srgbClr val="FFFFFF"/>
                </a:solidFill>
                <a:hlinkClick r:id="rId4"/>
              </a:rPr>
              <a:t>https://owaspsamm.org/user-day/samm-dashboard/</a:t>
            </a:r>
            <a:r>
              <a:rPr lang="en-US">
                <a:solidFill>
                  <a:srgbClr val="FFFFFF"/>
                </a:solidFill>
              </a:rPr>
              <a:t> </a:t>
            </a:r>
            <a:endParaRPr>
              <a:solidFill>
                <a:srgbClr val="FFFFFF"/>
              </a:solidFill>
            </a:endParaRPr>
          </a:p>
        </p:txBody>
      </p:sp>
      <p:pic>
        <p:nvPicPr>
          <p:cNvPr id="78" name="Google Shape;78;p13"/>
          <p:cNvPicPr preferRelativeResize="0"/>
          <p:nvPr/>
        </p:nvPicPr>
        <p:blipFill>
          <a:blip r:embed="rId5">
            <a:alphaModFix/>
          </a:blip>
          <a:stretch>
            <a:fillRect/>
          </a:stretch>
        </p:blipFill>
        <p:spPr>
          <a:xfrm>
            <a:off x="5873475" y="1481950"/>
            <a:ext cx="3132549" cy="2079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4"/>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How many are there? And more...</a:t>
            </a:r>
            <a:endParaRPr/>
          </a:p>
        </p:txBody>
      </p:sp>
      <p:pic>
        <p:nvPicPr>
          <p:cNvPr id="84" name="Google Shape;84;p14"/>
          <p:cNvPicPr preferRelativeResize="0"/>
          <p:nvPr/>
        </p:nvPicPr>
        <p:blipFill>
          <a:blip r:embed="rId3">
            <a:alphaModFix/>
          </a:blip>
          <a:stretch>
            <a:fillRect/>
          </a:stretch>
        </p:blipFill>
        <p:spPr>
          <a:xfrm>
            <a:off x="152400" y="1306600"/>
            <a:ext cx="6316274" cy="227550"/>
          </a:xfrm>
          <a:prstGeom prst="rect">
            <a:avLst/>
          </a:prstGeom>
          <a:noFill/>
          <a:ln>
            <a:noFill/>
          </a:ln>
        </p:spPr>
      </p:pic>
      <p:pic>
        <p:nvPicPr>
          <p:cNvPr id="85" name="Google Shape;85;p14"/>
          <p:cNvPicPr preferRelativeResize="0"/>
          <p:nvPr/>
        </p:nvPicPr>
        <p:blipFill>
          <a:blip r:embed="rId4">
            <a:alphaModFix/>
          </a:blip>
          <a:stretch>
            <a:fillRect/>
          </a:stretch>
        </p:blipFill>
        <p:spPr>
          <a:xfrm>
            <a:off x="152400" y="1777425"/>
            <a:ext cx="6316277" cy="2214316"/>
          </a:xfrm>
          <a:prstGeom prst="rect">
            <a:avLst/>
          </a:prstGeom>
          <a:noFill/>
          <a:ln>
            <a:noFill/>
          </a:ln>
        </p:spPr>
      </p:pic>
      <p:pic>
        <p:nvPicPr>
          <p:cNvPr id="86" name="Google Shape;86;p14"/>
          <p:cNvPicPr preferRelativeResize="0"/>
          <p:nvPr/>
        </p:nvPicPr>
        <p:blipFill>
          <a:blip r:embed="rId5">
            <a:alphaModFix/>
          </a:blip>
          <a:stretch>
            <a:fillRect/>
          </a:stretch>
        </p:blipFill>
        <p:spPr>
          <a:xfrm>
            <a:off x="6632299" y="1306600"/>
            <a:ext cx="2353126" cy="3684499"/>
          </a:xfrm>
          <a:prstGeom prst="rect">
            <a:avLst/>
          </a:prstGeom>
          <a:noFill/>
          <a:ln>
            <a:noFill/>
          </a:ln>
        </p:spPr>
      </p:pic>
      <p:sp>
        <p:nvSpPr>
          <p:cNvPr id="87" name="Google Shape;87;p14"/>
          <p:cNvSpPr txBox="1"/>
          <p:nvPr/>
        </p:nvSpPr>
        <p:spPr>
          <a:xfrm>
            <a:off x="219800" y="4375025"/>
            <a:ext cx="3000000" cy="4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Source Sans Pro"/>
                <a:ea typeface="Source Sans Pro"/>
                <a:cs typeface="Source Sans Pro"/>
                <a:sym typeface="Source Sans Pro"/>
              </a:rPr>
              <a:t>Source: BSIMM 10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5"/>
          <p:cNvSpPr/>
          <p:nvPr/>
        </p:nvSpPr>
        <p:spPr>
          <a:xfrm>
            <a:off x="247075" y="954575"/>
            <a:ext cx="8540700" cy="382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do Champions do?</a:t>
            </a:r>
            <a:endParaRPr/>
          </a:p>
        </p:txBody>
      </p:sp>
      <p:pic>
        <p:nvPicPr>
          <p:cNvPr id="94" name="Google Shape;94;p15"/>
          <p:cNvPicPr preferRelativeResize="0"/>
          <p:nvPr/>
        </p:nvPicPr>
        <p:blipFill>
          <a:blip r:embed="rId3">
            <a:alphaModFix/>
          </a:blip>
          <a:stretch>
            <a:fillRect/>
          </a:stretch>
        </p:blipFill>
        <p:spPr>
          <a:xfrm>
            <a:off x="310663" y="1025850"/>
            <a:ext cx="8540726" cy="36880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6"/>
          <p:cNvSpPr txBox="1"/>
          <p:nvPr>
            <p:ph type="title"/>
          </p:nvPr>
        </p:nvSpPr>
        <p:spPr>
          <a:xfrm>
            <a:off x="468925" y="290800"/>
            <a:ext cx="8224200" cy="86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How to recognise? How to reward?</a:t>
            </a:r>
            <a:endParaRPr/>
          </a:p>
        </p:txBody>
      </p:sp>
      <p:sp>
        <p:nvSpPr>
          <p:cNvPr id="100" name="Google Shape;100;p16"/>
          <p:cNvSpPr txBox="1"/>
          <p:nvPr>
            <p:ph idx="1" type="body"/>
          </p:nvPr>
        </p:nvSpPr>
        <p:spPr>
          <a:xfrm>
            <a:off x="459825" y="1134525"/>
            <a:ext cx="7915200" cy="258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800"/>
              <a:t>Reward progression through curriculum.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lang="en-US" sz="1800"/>
              <a:t>Knowledge is its own reward, but progression through the security curriculum brings other benefits, too, such as career advancement. The reward system can be formal and lead to a certification or an official mark in the human resources system, or it can be less formal and include motivators such as documented praise at annual review time. Involving a corporate training department and/or HR team can make security’s impact on career progression more obvious, but the SSG should continue to monitor security knowledge in the firm and not cede complete control or oversight. Coffee mugs and t-shirts can build morale, but it might take the possibility of real career progression to change behavior.</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Source: BSIMM 10</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WASP SAM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